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57" r:id="rId3"/>
    <p:sldId id="267" r:id="rId4"/>
    <p:sldId id="266" r:id="rId5"/>
    <p:sldId id="258" r:id="rId6"/>
    <p:sldId id="259" r:id="rId7"/>
    <p:sldId id="260" r:id="rId8"/>
    <p:sldId id="262" r:id="rId9"/>
    <p:sldId id="263" r:id="rId10"/>
    <p:sldId id="261" r:id="rId11"/>
    <p:sldId id="264" r:id="rId12"/>
    <p:sldId id="265" r:id="rId13"/>
    <p:sldId id="268" r:id="rId14"/>
  </p:sldIdLst>
  <p:sldSz cx="9144000" cy="6858000" type="screen4x3"/>
  <p:notesSz cx="7086600" cy="93726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65" autoAdjust="0"/>
  </p:normalViewPr>
  <p:slideViewPr>
    <p:cSldViewPr>
      <p:cViewPr varScale="1">
        <p:scale>
          <a:sx n="82" d="100"/>
          <a:sy n="82" d="100"/>
        </p:scale>
        <p:origin x="-65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327F97AC-E9B9-463B-9513-6C5FD30110F6}" type="datetimeFigureOut">
              <a:rPr lang="en-US" smtClean="0"/>
              <a:t>3/1/2014</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EC4DBCA2-92FF-4AAF-B6C8-2FF332B629BA}" type="slidenum">
              <a:rPr lang="en-US" smtClean="0"/>
              <a:t>‹#›</a:t>
            </a:fld>
            <a:endParaRPr lang="en-US"/>
          </a:p>
        </p:txBody>
      </p:sp>
    </p:spTree>
    <p:extLst>
      <p:ext uri="{BB962C8B-B14F-4D97-AF65-F5344CB8AC3E}">
        <p14:creationId xmlns:p14="http://schemas.microsoft.com/office/powerpoint/2010/main" val="2450872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0860" cy="468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046" tIns="47023" rIns="94046" bIns="47023" numCol="1" anchor="t" anchorCtr="0" compatLnSpc="1">
            <a:prstTxWarp prst="textNoShape">
              <a:avLst/>
            </a:prstTxWarp>
          </a:bodyPr>
          <a:lstStyle>
            <a:lvl1pPr>
              <a:defRPr sz="1200" smtClean="0">
                <a:latin typeface="Arial" charset="0"/>
                <a:ea typeface="ＭＳ Ｐゴシック" charset="0"/>
              </a:defRPr>
            </a:lvl1pPr>
          </a:lstStyle>
          <a:p>
            <a:pPr>
              <a:defRPr/>
            </a:pPr>
            <a:endParaRPr lang="en-US"/>
          </a:p>
        </p:txBody>
      </p:sp>
      <p:sp>
        <p:nvSpPr>
          <p:cNvPr id="5123" name="Rectangle 3"/>
          <p:cNvSpPr>
            <a:spLocks noGrp="1" noChangeArrowheads="1"/>
          </p:cNvSpPr>
          <p:nvPr>
            <p:ph type="dt" idx="1"/>
          </p:nvPr>
        </p:nvSpPr>
        <p:spPr bwMode="auto">
          <a:xfrm>
            <a:off x="4014100" y="0"/>
            <a:ext cx="3070860" cy="468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046" tIns="47023" rIns="94046" bIns="47023" numCol="1" anchor="t" anchorCtr="0" compatLnSpc="1">
            <a:prstTxWarp prst="textNoShape">
              <a:avLst/>
            </a:prstTxWarp>
          </a:bodyPr>
          <a:lstStyle>
            <a:lvl1pPr algn="r">
              <a:defRPr sz="1200" smtClean="0">
                <a:latin typeface="Arial" charset="0"/>
                <a:ea typeface="ＭＳ Ｐゴシック"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708660" y="4451985"/>
            <a:ext cx="5669280" cy="4217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046" tIns="47023" rIns="94046" bIns="470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902343"/>
            <a:ext cx="3070860" cy="468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046" tIns="47023" rIns="94046" bIns="47023" numCol="1" anchor="b" anchorCtr="0" compatLnSpc="1">
            <a:prstTxWarp prst="textNoShape">
              <a:avLst/>
            </a:prstTxWarp>
          </a:bodyPr>
          <a:lstStyle>
            <a:lvl1pPr>
              <a:defRPr sz="1200" smtClean="0">
                <a:latin typeface="Arial" charset="0"/>
                <a:ea typeface="ＭＳ Ｐゴシック" charset="0"/>
              </a:defRPr>
            </a:lvl1pPr>
          </a:lstStyle>
          <a:p>
            <a:pPr>
              <a:defRPr/>
            </a:pPr>
            <a:endParaRPr lang="en-US"/>
          </a:p>
        </p:txBody>
      </p:sp>
      <p:sp>
        <p:nvSpPr>
          <p:cNvPr id="5127" name="Rectangle 7"/>
          <p:cNvSpPr>
            <a:spLocks noGrp="1" noChangeArrowheads="1"/>
          </p:cNvSpPr>
          <p:nvPr>
            <p:ph type="sldNum" sz="quarter" idx="5"/>
          </p:nvPr>
        </p:nvSpPr>
        <p:spPr bwMode="auto">
          <a:xfrm>
            <a:off x="4014100" y="8902343"/>
            <a:ext cx="3070860" cy="468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046" tIns="47023" rIns="94046" bIns="47023" numCol="1" anchor="b" anchorCtr="0" compatLnSpc="1">
            <a:prstTxWarp prst="textNoShape">
              <a:avLst/>
            </a:prstTxWarp>
          </a:bodyPr>
          <a:lstStyle>
            <a:lvl1pPr algn="r">
              <a:defRPr sz="1200"/>
            </a:lvl1pPr>
          </a:lstStyle>
          <a:p>
            <a:fld id="{2826C443-4425-4130-9AE1-EBC0784404D7}" type="slidenum">
              <a:rPr lang="en-US" altLang="en-US"/>
              <a:pPr/>
              <a:t>‹#›</a:t>
            </a:fld>
            <a:endParaRPr lang="en-US" altLang="en-US"/>
          </a:p>
        </p:txBody>
      </p:sp>
    </p:spTree>
    <p:extLst>
      <p:ext uri="{BB962C8B-B14F-4D97-AF65-F5344CB8AC3E}">
        <p14:creationId xmlns:p14="http://schemas.microsoft.com/office/powerpoint/2010/main" val="542515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ma14="http://schemas.microsoft.com/office/mac/drawingml/2011/main" xmlns="" val="1"/>
            </a:ext>
          </a:extLst>
        </p:spPr>
        <p:txBody>
          <a:bodyPr/>
          <a:lstStyle>
            <a:lvl1pPr eaLnBrk="0" hangingPunct="0">
              <a:defRPr sz="2500">
                <a:solidFill>
                  <a:schemeClr val="tx1"/>
                </a:solidFill>
                <a:latin typeface="Arial" pitchFamily="34" charset="0"/>
                <a:ea typeface="ＭＳ Ｐゴシック" pitchFamily="34" charset="-128"/>
              </a:defRPr>
            </a:lvl1pPr>
            <a:lvl2pPr marL="764124" indent="-293894" eaLnBrk="0" hangingPunct="0">
              <a:defRPr sz="2500">
                <a:solidFill>
                  <a:schemeClr val="tx1"/>
                </a:solidFill>
                <a:latin typeface="Arial" pitchFamily="34" charset="0"/>
                <a:ea typeface="ＭＳ Ｐゴシック" pitchFamily="34" charset="-128"/>
              </a:defRPr>
            </a:lvl2pPr>
            <a:lvl3pPr marL="1175576" indent="-235115" eaLnBrk="0" hangingPunct="0">
              <a:defRPr sz="2500">
                <a:solidFill>
                  <a:schemeClr val="tx1"/>
                </a:solidFill>
                <a:latin typeface="Arial" pitchFamily="34" charset="0"/>
                <a:ea typeface="ＭＳ Ｐゴシック" pitchFamily="34" charset="-128"/>
              </a:defRPr>
            </a:lvl3pPr>
            <a:lvl4pPr marL="1645806" indent="-235115" eaLnBrk="0" hangingPunct="0">
              <a:defRPr sz="2500">
                <a:solidFill>
                  <a:schemeClr val="tx1"/>
                </a:solidFill>
                <a:latin typeface="Arial" pitchFamily="34" charset="0"/>
                <a:ea typeface="ＭＳ Ｐゴシック" pitchFamily="34" charset="-128"/>
              </a:defRPr>
            </a:lvl4pPr>
            <a:lvl5pPr marL="2116036" indent="-235115" eaLnBrk="0" hangingPunct="0">
              <a:defRPr sz="2500">
                <a:solidFill>
                  <a:schemeClr val="tx1"/>
                </a:solidFill>
                <a:latin typeface="Arial" pitchFamily="34" charset="0"/>
                <a:ea typeface="ＭＳ Ｐゴシック" pitchFamily="34" charset="-128"/>
              </a:defRPr>
            </a:lvl5pPr>
            <a:lvl6pPr marL="2586266" indent="-235115"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056496" indent="-235115"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526727" indent="-235115"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3996957" indent="-235115"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pPr eaLnBrk="1" hangingPunct="1"/>
            <a:fld id="{5D1C9EC8-9209-48B9-90C5-A76EB815ED5C}" type="slidenum">
              <a:rPr lang="en-US" altLang="en-US" sz="1200"/>
              <a:pPr eaLnBrk="1" hangingPunct="1"/>
              <a:t>2</a:t>
            </a:fld>
            <a:endParaRPr lang="en-US" altLang="en-US" sz="1200"/>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7" name="Rectangle 3"/>
          <p:cNvSpPr>
            <a:spLocks noGrp="1" noChangeArrowheads="1"/>
          </p:cNvSpPr>
          <p:nvPr>
            <p:ph type="body" idx="1"/>
          </p:nvPr>
        </p:nvSpPr>
        <p:spPr/>
        <p:txBody>
          <a:bodyPr/>
          <a:lstStyle/>
          <a:p>
            <a:pPr eaLnBrk="1" hangingPunct="1">
              <a:defRPr/>
            </a:pPr>
            <a:r>
              <a:rPr lang="en-US" smtClean="0"/>
              <a:t>My CTE industry sector is Health Science and Medical Technology in the Support Services and Diagnostic Services Pathway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noTextEdit="1"/>
          </p:cNvSpPr>
          <p:nvPr>
            <p:ph type="sldImg"/>
          </p:nvPr>
        </p:nvSpPr>
        <p:spPr>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sp>
      <p:sp>
        <p:nvSpPr>
          <p:cNvPr id="12291" name="Rectangle 3"/>
          <p:cNvSpPr>
            <a:spLocks noChangeArrowheads="1"/>
          </p:cNvSpPr>
          <p:nvPr>
            <p:ph type="body" idx="1"/>
          </p:nvPr>
        </p:nvSpPr>
        <p:spPr>
          <a:noFill/>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r>
              <a:rPr lang="en-US" altLang="en-US" b="1" smtClean="0">
                <a:latin typeface="Arial" pitchFamily="34" charset="0"/>
                <a:ea typeface="ＭＳ Ｐゴシック" pitchFamily="34" charset="-128"/>
              </a:rPr>
              <a:t>OUTCOME</a:t>
            </a:r>
            <a:endParaRPr lang="en-US" altLang="en-US" smtClean="0">
              <a:latin typeface="Arial" pitchFamily="34" charset="0"/>
              <a:ea typeface="ＭＳ Ｐゴシック" pitchFamily="34" charset="-128"/>
            </a:endParaRPr>
          </a:p>
          <a:p>
            <a:r>
              <a:rPr lang="en-US" altLang="en-US" smtClean="0">
                <a:latin typeface="Arial" pitchFamily="34" charset="0"/>
                <a:ea typeface="ＭＳ Ｐゴシック" pitchFamily="34" charset="-128"/>
              </a:rPr>
              <a:t>Students will research waters use and importance to society and investigate waterborne diseases in undeveloped nations. Working in groups, students will brainstorm the chemicals that regularly end up in the water system by simply going down our sink drains and gutters, as well as lakes and rivers. They will simulate a water treatment and purification process and identify chemical impurities that are still within their foul water sample after their attempt at purification. After attempting the purification process they will discuss their expectations and experiences with the water simulation. Students will work in groups to find solutions to the water disparities of the world.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C6CC5D4-C2AD-4EA6-B9FD-DFDF00CE02C0}"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A219C1F-A233-4CAB-8015-EE8466D3E705}"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D500C94-FF49-4792-A446-253D5BFA8D63}"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1DE00E4-D49C-43D8-AA91-0A25BA220648}"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7BB1A58-A5B7-4A23-858D-637E450D4DDE}"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B43112D-2351-449E-BCB8-DBEE629A11FE}" type="slidenum">
              <a:rPr lang="en-US" altLang="en-US" smtClean="0"/>
              <a:pPr/>
              <a:t>‹#›</a:t>
            </a:fld>
            <a:endParaRPr lang="en-US" alt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AFF4ED53-7A81-4A90-8951-5F6B235EFEEE}"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8FFF98C3-A765-4BD9-A9B1-9F7F31A65B7A}"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DC31DFDC-C3BC-4EA9-85DE-D562E8BD933A}"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D58A598-646E-4FF0-9754-5A549345AA09}"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D66EC82-EB43-4818-90FD-1A97A3FA99FD}"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3CB6E00-3979-4CA3-B20E-095D03548A7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76400"/>
            <a:ext cx="7772400" cy="1924050"/>
          </a:xfrm>
        </p:spPr>
        <p:txBody>
          <a:bodyPr/>
          <a:lstStyle/>
          <a:p>
            <a:pPr eaLnBrk="1" hangingPunct="1">
              <a:defRPr/>
            </a:pPr>
            <a:r>
              <a:rPr lang="en-US" sz="4000" smtClean="0"/>
              <a:t>Integrated Mini-Projects: Connecting CTE &amp; the Next Generation Science Standards</a:t>
            </a:r>
          </a:p>
        </p:txBody>
      </p:sp>
      <p:sp>
        <p:nvSpPr>
          <p:cNvPr id="2051" name="Rectangle 3"/>
          <p:cNvSpPr>
            <a:spLocks noGrp="1" noChangeArrowheads="1"/>
          </p:cNvSpPr>
          <p:nvPr>
            <p:ph type="subTitle" idx="1"/>
          </p:nvPr>
        </p:nvSpPr>
        <p:spPr>
          <a:xfrm>
            <a:off x="1371600" y="4419600"/>
            <a:ext cx="6400800" cy="1219200"/>
          </a:xfrm>
        </p:spPr>
        <p:txBody>
          <a:bodyPr/>
          <a:lstStyle/>
          <a:p>
            <a:pPr eaLnBrk="1" hangingPunct="1">
              <a:defRPr/>
            </a:pPr>
            <a:r>
              <a:rPr lang="en-US" smtClean="0"/>
              <a:t>By: Kelly V. Meade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5946" y="-1588"/>
            <a:ext cx="6493696" cy="68595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rot="16200000">
            <a:off x="-1104900" y="4229100"/>
            <a:ext cx="3672840" cy="548640"/>
          </a:xfrm>
        </p:spPr>
        <p:txBody>
          <a:bodyPr/>
          <a:lstStyle/>
          <a:p>
            <a:r>
              <a:rPr lang="en-US" dirty="0" smtClean="0"/>
              <a:t>Water Purification</a:t>
            </a:r>
            <a:endParaRPr lang="en-US" dirty="0"/>
          </a:p>
        </p:txBody>
      </p:sp>
      <p:cxnSp>
        <p:nvCxnSpPr>
          <p:cNvPr id="6" name="Straight Connector 5"/>
          <p:cNvCxnSpPr/>
          <p:nvPr/>
        </p:nvCxnSpPr>
        <p:spPr>
          <a:xfrm flipV="1">
            <a:off x="1905000" y="1143000"/>
            <a:ext cx="1371600" cy="512560"/>
          </a:xfrm>
          <a:prstGeom prst="line">
            <a:avLst/>
          </a:prstGeom>
        </p:spPr>
        <p:style>
          <a:lnRef idx="3">
            <a:schemeClr val="accent2"/>
          </a:lnRef>
          <a:fillRef idx="0">
            <a:schemeClr val="accent2"/>
          </a:fillRef>
          <a:effectRef idx="2">
            <a:schemeClr val="accent2"/>
          </a:effectRef>
          <a:fontRef idx="minor">
            <a:schemeClr val="tx1"/>
          </a:fontRef>
        </p:style>
      </p:cxnSp>
      <p:sp>
        <p:nvSpPr>
          <p:cNvPr id="7" name="TextBox 6"/>
          <p:cNvSpPr txBox="1"/>
          <p:nvPr/>
        </p:nvSpPr>
        <p:spPr>
          <a:xfrm rot="20512042">
            <a:off x="1752600" y="1214613"/>
            <a:ext cx="1676400" cy="369332"/>
          </a:xfrm>
          <a:prstGeom prst="rect">
            <a:avLst/>
          </a:prstGeom>
          <a:solidFill>
            <a:schemeClr val="bg1"/>
          </a:solidFill>
        </p:spPr>
        <p:txBody>
          <a:bodyPr wrap="square" rtlCol="0">
            <a:spAutoFit/>
          </a:bodyPr>
          <a:lstStyle/>
          <a:p>
            <a:r>
              <a:rPr lang="en-US" dirty="0" smtClean="0"/>
              <a:t>HS – ETS 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500" fill="hold"/>
                                        <p:tgtEl>
                                          <p:spTgt spid="11268"/>
                                        </p:tgtEl>
                                        <p:attrNameLst>
                                          <p:attrName>ppt_w</p:attrName>
                                        </p:attrNameLst>
                                      </p:cBhvr>
                                      <p:tavLst>
                                        <p:tav tm="0">
                                          <p:val>
                                            <p:fltVal val="0"/>
                                          </p:val>
                                        </p:tav>
                                        <p:tav tm="100000">
                                          <p:val>
                                            <p:strVal val="#ppt_w"/>
                                          </p:val>
                                        </p:tav>
                                      </p:tavLst>
                                    </p:anim>
                                    <p:anim calcmode="lin" valueType="num">
                                      <p:cBhvr>
                                        <p:cTn id="8" dur="500" fill="hold"/>
                                        <p:tgtEl>
                                          <p:spTgt spid="11268"/>
                                        </p:tgtEl>
                                        <p:attrNameLst>
                                          <p:attrName>ppt_h</p:attrName>
                                        </p:attrNameLst>
                                      </p:cBhvr>
                                      <p:tavLst>
                                        <p:tav tm="0">
                                          <p:val>
                                            <p:fltVal val="0"/>
                                          </p:val>
                                        </p:tav>
                                        <p:tav tm="100000">
                                          <p:val>
                                            <p:strVal val="#ppt_h"/>
                                          </p:val>
                                        </p:tav>
                                      </p:tavLst>
                                    </p:anim>
                                    <p:animEffect transition="in" filter="fade">
                                      <p:cBhvr>
                                        <p:cTn id="9" dur="500"/>
                                        <p:tgtEl>
                                          <p:spTgt spid="1126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par>
                          <p:cTn id="15" fill="hold">
                            <p:stCondLst>
                              <p:cond delay="500"/>
                            </p:stCondLst>
                            <p:childTnLst>
                              <p:par>
                                <p:cTn id="16" presetID="31"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style.rotation</p:attrName>
                                        </p:attrNameLst>
                                      </p:cBhvr>
                                      <p:tavLst>
                                        <p:tav tm="0">
                                          <p:val>
                                            <p:fltVal val="90"/>
                                          </p:val>
                                        </p:tav>
                                        <p:tav tm="100000">
                                          <p:val>
                                            <p:fltVal val="0"/>
                                          </p:val>
                                        </p:tav>
                                      </p:tavLst>
                                    </p:anim>
                                    <p:animEffect transition="in" filter="fade">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
            <a:ext cx="9144000" cy="6172200"/>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p:cNvSpPr>
            <a:spLocks noChangeArrowheads="1"/>
          </p:cNvSpPr>
          <p:nvPr/>
        </p:nvSpPr>
        <p:spPr bwMode="auto">
          <a:xfrm>
            <a:off x="0" y="2667000"/>
            <a:ext cx="2895600" cy="3124200"/>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B5E5E9">
                    <a:alpha val="0"/>
                  </a:srgbClr>
                </a:solidFill>
              </a14:hiddenFill>
            </a:ext>
          </a:extLst>
        </p:spPr>
        <p:txBody>
          <a:bodyPr anchor="ctr"/>
          <a:lstStyle/>
          <a:p>
            <a:pPr algn="ctr">
              <a:defRPr/>
            </a:pPr>
            <a:endParaRPr lang="en-US">
              <a:solidFill>
                <a:schemeClr val="lt1"/>
              </a:solidFill>
              <a:latin typeface="+mn-lt"/>
              <a:ea typeface="+mn-ea"/>
            </a:endParaRPr>
          </a:p>
        </p:txBody>
      </p:sp>
      <p:sp>
        <p:nvSpPr>
          <p:cNvPr id="2" name="Oval 7"/>
          <p:cNvSpPr>
            <a:spLocks noChangeArrowheads="1"/>
          </p:cNvSpPr>
          <p:nvPr/>
        </p:nvSpPr>
        <p:spPr bwMode="auto">
          <a:xfrm>
            <a:off x="0" y="533400"/>
            <a:ext cx="9144000" cy="2133600"/>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B5E5E9">
                    <a:alpha val="0"/>
                  </a:srgbClr>
                </a:solidFill>
              </a14:hiddenFill>
            </a:ext>
          </a:extLst>
        </p:spPr>
        <p:txBody>
          <a:bodyPr anchor="ctr"/>
          <a:lstStyle/>
          <a:p>
            <a:pPr algn="ctr">
              <a:defRPr/>
            </a:pPr>
            <a:endParaRPr lang="en-US">
              <a:solidFill>
                <a:schemeClr val="lt1"/>
              </a:solidFill>
              <a:latin typeface="+mn-lt"/>
              <a:ea typeface="+mn-ea"/>
            </a:endParaRPr>
          </a:p>
        </p:txBody>
      </p:sp>
      <p:sp>
        <p:nvSpPr>
          <p:cNvPr id="3" name="Oval 7"/>
          <p:cNvSpPr>
            <a:spLocks noChangeArrowheads="1"/>
          </p:cNvSpPr>
          <p:nvPr/>
        </p:nvSpPr>
        <p:spPr bwMode="auto">
          <a:xfrm>
            <a:off x="3124200" y="4572000"/>
            <a:ext cx="2895600" cy="1371600"/>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B5E5E9">
                    <a:alpha val="0"/>
                  </a:srgbClr>
                </a:solidFill>
              </a14:hiddenFill>
            </a:ext>
          </a:extLst>
        </p:spPr>
        <p:txBody>
          <a:bodyPr anchor="ctr"/>
          <a:lstStyle/>
          <a:p>
            <a:pPr algn="ctr">
              <a:defRPr/>
            </a:pPr>
            <a:endParaRPr lang="en-US">
              <a:solidFill>
                <a:schemeClr val="lt1"/>
              </a:solidFill>
              <a:latin typeface="+mn-lt"/>
              <a:ea typeface="+mn-ea"/>
            </a:endParaRPr>
          </a:p>
        </p:txBody>
      </p:sp>
      <p:sp>
        <p:nvSpPr>
          <p:cNvPr id="4" name="Oval 7"/>
          <p:cNvSpPr>
            <a:spLocks noChangeArrowheads="1"/>
          </p:cNvSpPr>
          <p:nvPr/>
        </p:nvSpPr>
        <p:spPr bwMode="auto">
          <a:xfrm>
            <a:off x="6172200" y="2971800"/>
            <a:ext cx="2895600" cy="1905000"/>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B5E5E9">
                    <a:alpha val="0"/>
                  </a:srgbClr>
                </a:solidFill>
              </a14:hiddenFill>
            </a:ext>
          </a:extLst>
        </p:spPr>
        <p:txBody>
          <a:bodyPr anchor="ctr"/>
          <a:lstStyle/>
          <a:p>
            <a:pPr algn="ctr">
              <a:defRPr/>
            </a:pPr>
            <a:endParaRPr lang="en-US">
              <a:solidFill>
                <a:schemeClr val="lt1"/>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0200"/>
            <a:ext cx="9144000" cy="61976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a:spLocks noChangeArrowheads="1"/>
          </p:cNvSpPr>
          <p:nvPr/>
        </p:nvSpPr>
        <p:spPr bwMode="auto">
          <a:xfrm>
            <a:off x="0" y="152400"/>
            <a:ext cx="8991600" cy="6248400"/>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B5E5E9">
                    <a:alpha val="0"/>
                  </a:srgbClr>
                </a:solidFill>
              </a14:hiddenFill>
            </a:ext>
          </a:extLst>
        </p:spPr>
        <p:txBody>
          <a:bodyPr anchor="ctr"/>
          <a:lstStyle/>
          <a:p>
            <a:pPr algn="ctr">
              <a:defRPr/>
            </a:pPr>
            <a:endParaRPr lang="en-US">
              <a:solidFill>
                <a:schemeClr val="lt1"/>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Standard Review &amp; Create</a:t>
            </a:r>
            <a:endParaRPr lang="en-US" sz="3600" dirty="0"/>
          </a:p>
        </p:txBody>
      </p:sp>
      <p:sp>
        <p:nvSpPr>
          <p:cNvPr id="3" name="Content Placeholder 2"/>
          <p:cNvSpPr>
            <a:spLocks noGrp="1"/>
          </p:cNvSpPr>
          <p:nvPr>
            <p:ph idx="1"/>
          </p:nvPr>
        </p:nvSpPr>
        <p:spPr/>
        <p:txBody>
          <a:bodyPr>
            <a:normAutofit/>
          </a:bodyPr>
          <a:lstStyle/>
          <a:p>
            <a:pPr marL="457200" indent="-457200">
              <a:buClr>
                <a:schemeClr val="accent2"/>
              </a:buClr>
              <a:buFont typeface="Wingdings" panose="05000000000000000000" pitchFamily="2" charset="2"/>
              <a:buChar char="§"/>
            </a:pPr>
            <a:r>
              <a:rPr lang="en-US" sz="2800" dirty="0" smtClean="0"/>
              <a:t>Groups Review of Standards</a:t>
            </a:r>
          </a:p>
          <a:p>
            <a:pPr marL="457200" indent="-457200">
              <a:buClr>
                <a:schemeClr val="accent2"/>
              </a:buClr>
              <a:buFont typeface="Wingdings" panose="05000000000000000000" pitchFamily="2" charset="2"/>
              <a:buChar char="§"/>
            </a:pPr>
            <a:r>
              <a:rPr lang="en-US" sz="2800" dirty="0" smtClean="0"/>
              <a:t>Mini-Project Brainstorming</a:t>
            </a:r>
          </a:p>
          <a:p>
            <a:pPr marL="457200" indent="-457200">
              <a:buClr>
                <a:schemeClr val="accent2"/>
              </a:buClr>
              <a:buFont typeface="Wingdings" panose="05000000000000000000" pitchFamily="2" charset="2"/>
              <a:buChar char="§"/>
            </a:pPr>
            <a:r>
              <a:rPr lang="en-US" sz="2800" dirty="0" smtClean="0"/>
              <a:t>Your Ideas??</a:t>
            </a:r>
            <a:endParaRPr lang="en-US" sz="2800" dirty="0"/>
          </a:p>
        </p:txBody>
      </p:sp>
    </p:spTree>
    <p:extLst>
      <p:ext uri="{BB962C8B-B14F-4D97-AF65-F5344CB8AC3E}">
        <p14:creationId xmlns:p14="http://schemas.microsoft.com/office/powerpoint/2010/main" val="385873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z="3600" dirty="0" smtClean="0"/>
              <a:t>What is CTE?</a:t>
            </a:r>
          </a:p>
        </p:txBody>
      </p:sp>
      <p:sp>
        <p:nvSpPr>
          <p:cNvPr id="3075" name="Rectangle 3"/>
          <p:cNvSpPr>
            <a:spLocks noGrp="1" noChangeArrowheads="1"/>
          </p:cNvSpPr>
          <p:nvPr>
            <p:ph idx="1"/>
          </p:nvPr>
        </p:nvSpPr>
        <p:spPr/>
        <p:txBody>
          <a:bodyPr>
            <a:normAutofit/>
          </a:bodyPr>
          <a:lstStyle/>
          <a:p>
            <a:pPr marL="457200" indent="-457200" eaLnBrk="1" hangingPunct="1">
              <a:buClr>
                <a:schemeClr val="accent2"/>
              </a:buClr>
              <a:buFont typeface="Wingdings" panose="05000000000000000000" pitchFamily="2" charset="2"/>
              <a:buChar char="§"/>
              <a:defRPr/>
            </a:pPr>
            <a:r>
              <a:rPr lang="en-US" sz="2800" dirty="0" smtClean="0"/>
              <a:t>Career Technical Education</a:t>
            </a:r>
          </a:p>
          <a:p>
            <a:pPr marL="457200" indent="-457200" eaLnBrk="1" hangingPunct="1">
              <a:buClr>
                <a:schemeClr val="accent2"/>
              </a:buClr>
              <a:buFont typeface="Wingdings" panose="05000000000000000000" pitchFamily="2" charset="2"/>
              <a:buChar char="§"/>
              <a:defRPr/>
            </a:pPr>
            <a:r>
              <a:rPr lang="en-US" sz="2800" dirty="0" smtClean="0"/>
              <a:t>15 Industry Sectors</a:t>
            </a:r>
          </a:p>
          <a:p>
            <a:pPr marL="457200" indent="-457200" eaLnBrk="1" hangingPunct="1">
              <a:buClr>
                <a:schemeClr val="accent2"/>
              </a:buClr>
              <a:buFont typeface="Wingdings" panose="05000000000000000000" pitchFamily="2" charset="2"/>
              <a:buChar char="§"/>
              <a:defRPr/>
            </a:pPr>
            <a:r>
              <a:rPr lang="en-US" sz="2800" dirty="0" smtClean="0"/>
              <a:t>Career Pathways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Effect transition="in" filter="fade">
                                      <p:cBhvr>
                                        <p:cTn id="13" dur="1000"/>
                                        <p:tgtEl>
                                          <p:spTgt spid="3075">
                                            <p:txEl>
                                              <p:pRg st="1" end="1"/>
                                            </p:txEl>
                                          </p:spTgt>
                                        </p:tgtEl>
                                      </p:cBhvr>
                                    </p:animEffect>
                                    <p:anim calcmode="lin" valueType="num">
                                      <p:cBhvr>
                                        <p:cTn id="14"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fade">
                                      <p:cBhvr>
                                        <p:cTn id="19" dur="1000"/>
                                        <p:tgtEl>
                                          <p:spTgt spid="3075">
                                            <p:txEl>
                                              <p:pRg st="2" end="2"/>
                                            </p:txEl>
                                          </p:spTgt>
                                        </p:tgtEl>
                                      </p:cBhvr>
                                    </p:animEffect>
                                    <p:anim calcmode="lin" valueType="num">
                                      <p:cBhvr>
                                        <p:cTn id="20"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15 Industry Sectors</a:t>
            </a:r>
            <a:endParaRPr lang="en-US" sz="3600" dirty="0"/>
          </a:p>
        </p:txBody>
      </p:sp>
      <p:sp>
        <p:nvSpPr>
          <p:cNvPr id="3" name="Content Placeholder 2"/>
          <p:cNvSpPr>
            <a:spLocks noGrp="1"/>
          </p:cNvSpPr>
          <p:nvPr>
            <p:ph idx="1"/>
          </p:nvPr>
        </p:nvSpPr>
        <p:spPr>
          <a:xfrm>
            <a:off x="822960" y="1100628"/>
            <a:ext cx="7482840" cy="3928572"/>
          </a:xfrm>
        </p:spPr>
        <p:txBody>
          <a:bodyPr>
            <a:normAutofit fontScale="62500" lnSpcReduction="20000"/>
          </a:bodyPr>
          <a:lstStyle/>
          <a:p>
            <a:pPr marL="0" indent="0">
              <a:buClr>
                <a:schemeClr val="accent2"/>
              </a:buClr>
            </a:pPr>
            <a:r>
              <a:rPr lang="en-US" sz="2800" dirty="0" smtClean="0"/>
              <a:t>Foundation Standards</a:t>
            </a:r>
          </a:p>
          <a:p>
            <a:pPr marL="285750" indent="-285750">
              <a:buClr>
                <a:schemeClr val="accent2"/>
              </a:buClr>
              <a:buFont typeface="Wingdings" panose="05000000000000000000" pitchFamily="2" charset="2"/>
              <a:buChar char="§"/>
            </a:pPr>
            <a:r>
              <a:rPr lang="en-US" sz="2800" b="0" dirty="0" smtClean="0"/>
              <a:t>Academics</a:t>
            </a:r>
          </a:p>
          <a:p>
            <a:pPr marL="285750" indent="-285750">
              <a:buClr>
                <a:schemeClr val="accent2"/>
              </a:buClr>
              <a:buFont typeface="Wingdings" panose="05000000000000000000" pitchFamily="2" charset="2"/>
              <a:buChar char="§"/>
            </a:pPr>
            <a:r>
              <a:rPr lang="en-US" sz="2800" b="0" dirty="0" smtClean="0"/>
              <a:t>Communications</a:t>
            </a:r>
          </a:p>
          <a:p>
            <a:pPr marL="285750" indent="-285750">
              <a:buClr>
                <a:schemeClr val="accent2"/>
              </a:buClr>
              <a:buFont typeface="Wingdings" panose="05000000000000000000" pitchFamily="2" charset="2"/>
              <a:buChar char="§"/>
            </a:pPr>
            <a:r>
              <a:rPr lang="en-US" sz="2800" b="0" dirty="0" smtClean="0"/>
              <a:t>Career Planning and Management</a:t>
            </a:r>
          </a:p>
          <a:p>
            <a:pPr marL="285750" indent="-285750">
              <a:buClr>
                <a:schemeClr val="accent2"/>
              </a:buClr>
              <a:buFont typeface="Wingdings" panose="05000000000000000000" pitchFamily="2" charset="2"/>
              <a:buChar char="§"/>
            </a:pPr>
            <a:r>
              <a:rPr lang="en-US" sz="2800" b="0" dirty="0" smtClean="0"/>
              <a:t>Technology</a:t>
            </a:r>
          </a:p>
          <a:p>
            <a:pPr marL="285750" indent="-285750">
              <a:buClr>
                <a:schemeClr val="accent2"/>
              </a:buClr>
              <a:buFont typeface="Wingdings" panose="05000000000000000000" pitchFamily="2" charset="2"/>
              <a:buChar char="§"/>
            </a:pPr>
            <a:r>
              <a:rPr lang="en-US" sz="2800" b="0" dirty="0" smtClean="0"/>
              <a:t>Problem Solving and Critical Thinking</a:t>
            </a:r>
          </a:p>
          <a:p>
            <a:pPr marL="285750" indent="-285750">
              <a:buClr>
                <a:schemeClr val="accent2"/>
              </a:buClr>
              <a:buFont typeface="Wingdings" panose="05000000000000000000" pitchFamily="2" charset="2"/>
              <a:buChar char="§"/>
            </a:pPr>
            <a:r>
              <a:rPr lang="en-US" sz="2800" b="0" dirty="0" smtClean="0"/>
              <a:t>Health and Safety</a:t>
            </a:r>
          </a:p>
          <a:p>
            <a:pPr marL="285750" indent="-285750">
              <a:buClr>
                <a:schemeClr val="accent2"/>
              </a:buClr>
              <a:buFont typeface="Wingdings" panose="05000000000000000000" pitchFamily="2" charset="2"/>
              <a:buChar char="§"/>
            </a:pPr>
            <a:r>
              <a:rPr lang="en-US" sz="2800" b="0" dirty="0" smtClean="0"/>
              <a:t>Responsibility and Flexibility</a:t>
            </a:r>
          </a:p>
          <a:p>
            <a:pPr marL="285750" indent="-285750">
              <a:buClr>
                <a:schemeClr val="accent2"/>
              </a:buClr>
              <a:buFont typeface="Wingdings" panose="05000000000000000000" pitchFamily="2" charset="2"/>
              <a:buChar char="§"/>
            </a:pPr>
            <a:r>
              <a:rPr lang="en-US" sz="2800" b="0" dirty="0" smtClean="0"/>
              <a:t>Ethics and Legal Responsibilities</a:t>
            </a:r>
          </a:p>
          <a:p>
            <a:pPr marL="285750" indent="-285750">
              <a:buClr>
                <a:schemeClr val="accent2"/>
              </a:buClr>
              <a:buFont typeface="Wingdings" panose="05000000000000000000" pitchFamily="2" charset="2"/>
              <a:buChar char="§"/>
            </a:pPr>
            <a:r>
              <a:rPr lang="en-US" sz="2800" b="0" dirty="0" smtClean="0"/>
              <a:t>Leadership and Teamwork</a:t>
            </a:r>
          </a:p>
          <a:p>
            <a:pPr marL="285750" indent="-285750">
              <a:buClr>
                <a:schemeClr val="accent2"/>
              </a:buClr>
              <a:buFont typeface="Wingdings" panose="05000000000000000000" pitchFamily="2" charset="2"/>
              <a:buChar char="§"/>
            </a:pPr>
            <a:r>
              <a:rPr lang="en-US" sz="2800" b="0" dirty="0" smtClean="0"/>
              <a:t>Technical Knowledge and Skills</a:t>
            </a:r>
          </a:p>
          <a:p>
            <a:pPr marL="285750" indent="-285750">
              <a:buClr>
                <a:schemeClr val="accent2"/>
              </a:buClr>
              <a:buFont typeface="Wingdings" panose="05000000000000000000" pitchFamily="2" charset="2"/>
              <a:buChar char="§"/>
            </a:pPr>
            <a:r>
              <a:rPr lang="en-US" sz="2800" b="0" dirty="0" smtClean="0"/>
              <a:t>Demonstration and Application</a:t>
            </a:r>
          </a:p>
          <a:p>
            <a:pPr marL="516636" lvl="4" indent="0">
              <a:buNone/>
            </a:pPr>
            <a:endParaRPr lang="en-US" sz="2800" dirty="0" smtClean="0"/>
          </a:p>
        </p:txBody>
      </p:sp>
    </p:spTree>
    <p:extLst>
      <p:ext uri="{BB962C8B-B14F-4D97-AF65-F5344CB8AC3E}">
        <p14:creationId xmlns:p14="http://schemas.microsoft.com/office/powerpoint/2010/main" val="367350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grpId="0" nodeType="after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1000"/>
                                        <p:tgtEl>
                                          <p:spTgt spid="3">
                                            <p:txEl>
                                              <p:pRg st="11" end="11"/>
                                            </p:txEl>
                                          </p:spTgt>
                                        </p:tgtEl>
                                      </p:cBhvr>
                                    </p:animEffect>
                                    <p:anim calcmode="lin" valueType="num">
                                      <p:cBhvr>
                                        <p:cTn id="7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normAutofit fontScale="90000"/>
          </a:bodyPr>
          <a:lstStyle/>
          <a:p>
            <a:r>
              <a:rPr lang="en-US" altLang="en-US" sz="4000" dirty="0" smtClean="0"/>
              <a:t>Health Science and Medical Technology Industry Sector</a:t>
            </a:r>
          </a:p>
        </p:txBody>
      </p:sp>
      <p:sp>
        <p:nvSpPr>
          <p:cNvPr id="15363" name="Rectangle 3"/>
          <p:cNvSpPr>
            <a:spLocks noGrp="1" noChangeArrowheads="1"/>
          </p:cNvSpPr>
          <p:nvPr>
            <p:ph idx="1"/>
          </p:nvPr>
        </p:nvSpPr>
        <p:spPr>
          <a:xfrm>
            <a:off x="822960" y="1371600"/>
            <a:ext cx="7520940" cy="3308877"/>
          </a:xfrm>
          <a:noFill/>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normAutofit/>
          </a:bodyPr>
          <a:lstStyle/>
          <a:p>
            <a:r>
              <a:rPr lang="en-US" altLang="en-US" sz="2800" dirty="0" smtClean="0"/>
              <a:t>Support Services Pathway</a:t>
            </a:r>
          </a:p>
          <a:p>
            <a:pPr marL="457200" indent="-457200">
              <a:buClr>
                <a:schemeClr val="accent2"/>
              </a:buClr>
              <a:buFont typeface="Wingdings" panose="05000000000000000000" pitchFamily="2" charset="2"/>
              <a:buChar char="§"/>
            </a:pPr>
            <a:r>
              <a:rPr lang="en-US" altLang="en-US" sz="2800" b="0" dirty="0" smtClean="0"/>
              <a:t>Direct/Indirect Patient/Client Care</a:t>
            </a:r>
            <a:endParaRPr lang="en-US" altLang="en-US" sz="2800" b="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altLang="en-US" sz="4000" dirty="0" smtClean="0"/>
              <a:t>NGSS – Next Generation Science Standards</a:t>
            </a:r>
          </a:p>
        </p:txBody>
      </p:sp>
      <p:sp>
        <p:nvSpPr>
          <p:cNvPr id="4099" name="Rectangle 3"/>
          <p:cNvSpPr>
            <a:spLocks noGrp="1" noChangeArrowheads="1"/>
          </p:cNvSpPr>
          <p:nvPr>
            <p:ph idx="1"/>
          </p:nvPr>
        </p:nvSpPr>
        <p:spPr>
          <a:xfrm>
            <a:off x="822960" y="1373151"/>
            <a:ext cx="7520940" cy="3579849"/>
          </a:xfrm>
        </p:spPr>
        <p:txBody>
          <a:bodyPr>
            <a:normAutofit/>
          </a:bodyPr>
          <a:lstStyle/>
          <a:p>
            <a:pPr eaLnBrk="1" hangingPunct="1">
              <a:defRPr/>
            </a:pPr>
            <a:r>
              <a:rPr lang="en-US" sz="2800" dirty="0" smtClean="0"/>
              <a:t>Meeting Performance Expectations</a:t>
            </a:r>
          </a:p>
          <a:p>
            <a:pPr lvl="1">
              <a:defRPr/>
            </a:pPr>
            <a:r>
              <a:rPr lang="en-US" sz="2800" dirty="0" smtClean="0"/>
              <a:t>Science and Engineering Practices</a:t>
            </a:r>
          </a:p>
          <a:p>
            <a:pPr lvl="1" eaLnBrk="1" hangingPunct="1">
              <a:defRPr/>
            </a:pPr>
            <a:r>
              <a:rPr lang="en-US" sz="2800" dirty="0" smtClean="0"/>
              <a:t>Disciplinary Core Ideas</a:t>
            </a:r>
          </a:p>
          <a:p>
            <a:pPr lvl="1" eaLnBrk="1" hangingPunct="1">
              <a:defRPr/>
            </a:pPr>
            <a:r>
              <a:rPr lang="en-US" sz="2800" dirty="0" smtClean="0"/>
              <a:t>Crosscutting Concepts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t>Projects</a:t>
            </a:r>
          </a:p>
        </p:txBody>
      </p:sp>
      <p:sp>
        <p:nvSpPr>
          <p:cNvPr id="3" name="Content Placeholder 2"/>
          <p:cNvSpPr>
            <a:spLocks noGrp="1"/>
          </p:cNvSpPr>
          <p:nvPr>
            <p:ph idx="1"/>
          </p:nvPr>
        </p:nvSpPr>
        <p:spPr/>
        <p:txBody>
          <a:bodyPr>
            <a:normAutofit/>
          </a:bodyPr>
          <a:lstStyle/>
          <a:p>
            <a:pPr marL="0" indent="0" eaLnBrk="1" hangingPunct="1">
              <a:defRPr/>
            </a:pPr>
            <a:r>
              <a:rPr lang="en-US" sz="2800" dirty="0" smtClean="0"/>
              <a:t>Molecules in My Food</a:t>
            </a:r>
          </a:p>
          <a:p>
            <a:pPr marL="0" indent="0" eaLnBrk="1" hangingPunct="1">
              <a:defRPr/>
            </a:pPr>
            <a:r>
              <a:rPr lang="en-US" sz="2800" dirty="0" smtClean="0"/>
              <a:t>Water Purification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363979" y="4465031"/>
            <a:ext cx="4191000" cy="548640"/>
          </a:xfrm>
        </p:spPr>
        <p:txBody>
          <a:bodyPr/>
          <a:lstStyle/>
          <a:p>
            <a:pPr eaLnBrk="1" hangingPunct="1">
              <a:defRPr/>
            </a:pPr>
            <a:r>
              <a:rPr lang="en-US" dirty="0" smtClean="0"/>
              <a:t>Molecules in My Food</a:t>
            </a:r>
          </a:p>
        </p:txBody>
      </p:sp>
      <p:pic>
        <p:nvPicPr>
          <p:cNvPr id="102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900" y="0"/>
            <a:ext cx="6426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6" name="Rectangle 6"/>
          <p:cNvSpPr>
            <a:spLocks noChangeArrowheads="1"/>
          </p:cNvSpPr>
          <p:nvPr/>
        </p:nvSpPr>
        <p:spPr bwMode="auto">
          <a:xfrm>
            <a:off x="1981200" y="0"/>
            <a:ext cx="381000" cy="76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24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5013" y="333375"/>
            <a:ext cx="5133975" cy="619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Arrow Connector 3"/>
          <p:cNvCxnSpPr/>
          <p:nvPr/>
        </p:nvCxnSpPr>
        <p:spPr>
          <a:xfrm>
            <a:off x="1600200" y="3200400"/>
            <a:ext cx="495300" cy="990600"/>
          </a:xfrm>
          <a:prstGeom prst="straightConnector1">
            <a:avLst/>
          </a:prstGeom>
          <a:ln>
            <a:solidFill>
              <a:schemeClr val="accent2"/>
            </a:solidFill>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fade">
                                      <p:cBhvr>
                                        <p:cTn id="7" dur="1000"/>
                                        <p:tgtEl>
                                          <p:spTgt spid="10245"/>
                                        </p:tgtEl>
                                      </p:cBhvr>
                                    </p:animEffect>
                                    <p:anim calcmode="lin" valueType="num">
                                      <p:cBhvr>
                                        <p:cTn id="8" dur="1000" fill="hold"/>
                                        <p:tgtEl>
                                          <p:spTgt spid="10245"/>
                                        </p:tgtEl>
                                        <p:attrNameLst>
                                          <p:attrName>ppt_x</p:attrName>
                                        </p:attrNameLst>
                                      </p:cBhvr>
                                      <p:tavLst>
                                        <p:tav tm="0">
                                          <p:val>
                                            <p:strVal val="#ppt_x"/>
                                          </p:val>
                                        </p:tav>
                                        <p:tav tm="100000">
                                          <p:val>
                                            <p:strVal val="#ppt_x"/>
                                          </p:val>
                                        </p:tav>
                                      </p:tavLst>
                                    </p:anim>
                                    <p:anim calcmode="lin" valueType="num">
                                      <p:cBhvr>
                                        <p:cTn id="9" dur="1000" fill="hold"/>
                                        <p:tgtEl>
                                          <p:spTgt spid="1024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xit" presetSubtype="32" fill="hold" nodeType="clickEffect">
                                  <p:stCondLst>
                                    <p:cond delay="0"/>
                                  </p:stCondLst>
                                  <p:childTnLst>
                                    <p:animEffect transition="out" filter="circle(out)">
                                      <p:cBhvr>
                                        <p:cTn id="13" dur="2000"/>
                                        <p:tgtEl>
                                          <p:spTgt spid="10245"/>
                                        </p:tgtEl>
                                      </p:cBhvr>
                                    </p:animEffect>
                                    <p:set>
                                      <p:cBhvr>
                                        <p:cTn id="14" dur="1" fill="hold">
                                          <p:stCondLst>
                                            <p:cond delay="1999"/>
                                          </p:stCondLst>
                                        </p:cTn>
                                        <p:tgtEl>
                                          <p:spTgt spid="10245"/>
                                        </p:tgtEl>
                                        <p:attrNameLst>
                                          <p:attrName>style.visibility</p:attrName>
                                        </p:attrNameLst>
                                      </p:cBhvr>
                                      <p:to>
                                        <p:strVal val="hidden"/>
                                      </p:to>
                                    </p:set>
                                  </p:childTnLst>
                                </p:cTn>
                              </p:par>
                            </p:childTnLst>
                          </p:cTn>
                        </p:par>
                        <p:par>
                          <p:cTn id="15" fill="hold">
                            <p:stCondLst>
                              <p:cond delay="2000"/>
                            </p:stCondLst>
                            <p:childTnLst>
                              <p:par>
                                <p:cTn id="16" presetID="6" presetClass="entr" presetSubtype="16" fill="hold" nodeType="afterEffect">
                                  <p:stCondLst>
                                    <p:cond delay="0"/>
                                  </p:stCondLst>
                                  <p:childTnLst>
                                    <p:set>
                                      <p:cBhvr>
                                        <p:cTn id="17" dur="1" fill="hold">
                                          <p:stCondLst>
                                            <p:cond delay="0"/>
                                          </p:stCondLst>
                                        </p:cTn>
                                        <p:tgtEl>
                                          <p:spTgt spid="10247"/>
                                        </p:tgtEl>
                                        <p:attrNameLst>
                                          <p:attrName>style.visibility</p:attrName>
                                        </p:attrNameLst>
                                      </p:cBhvr>
                                      <p:to>
                                        <p:strVal val="visible"/>
                                      </p:to>
                                    </p:set>
                                    <p:animEffect transition="in" filter="circle(in)">
                                      <p:cBhvr>
                                        <p:cTn id="18" dur="2000"/>
                                        <p:tgtEl>
                                          <p:spTgt spid="1024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750"/>
                                        <p:tgtEl>
                                          <p:spTgt spid="4"/>
                                        </p:tgtEl>
                                      </p:cBhvr>
                                    </p:animEffect>
                                  </p:childTnLst>
                                </p:cTn>
                              </p:par>
                              <p:par>
                                <p:cTn id="24" presetID="6" presetClass="emph" presetSubtype="0" fill="hold" nodeType="withEffect">
                                  <p:stCondLst>
                                    <p:cond delay="0"/>
                                  </p:stCondLst>
                                  <p:childTnLst>
                                    <p:animScale>
                                      <p:cBhvr>
                                        <p:cTn id="25"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00"/>
            <a:ext cx="9144000" cy="620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p:cNvSpPr>
            <a:spLocks noChangeArrowheads="1"/>
          </p:cNvSpPr>
          <p:nvPr/>
        </p:nvSpPr>
        <p:spPr bwMode="auto">
          <a:xfrm>
            <a:off x="1066800" y="838200"/>
            <a:ext cx="7315200" cy="1905000"/>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B5E5E9">
                    <a:alpha val="0"/>
                  </a:srgbClr>
                </a:solidFill>
              </a14:hiddenFill>
            </a:ext>
          </a:extLst>
        </p:spPr>
        <p:txBody>
          <a:bodyPr anchor="ctr"/>
          <a:lstStyle/>
          <a:p>
            <a:pPr algn="ctr">
              <a:defRPr/>
            </a:pPr>
            <a:endParaRPr lang="en-US">
              <a:solidFill>
                <a:schemeClr val="lt1"/>
              </a:solidFill>
              <a:latin typeface="+mn-lt"/>
              <a:ea typeface="+mn-ea"/>
            </a:endParaRPr>
          </a:p>
        </p:txBody>
      </p:sp>
      <p:sp>
        <p:nvSpPr>
          <p:cNvPr id="4" name="Oval 3"/>
          <p:cNvSpPr>
            <a:spLocks noChangeArrowheads="1"/>
          </p:cNvSpPr>
          <p:nvPr/>
        </p:nvSpPr>
        <p:spPr bwMode="auto">
          <a:xfrm>
            <a:off x="1066800" y="3505199"/>
            <a:ext cx="7315200" cy="1332053"/>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B5E5E9">
                    <a:alpha val="0"/>
                  </a:srgbClr>
                </a:solidFill>
              </a14:hiddenFill>
            </a:ext>
          </a:extLst>
        </p:spPr>
        <p:txBody>
          <a:bodyPr anchor="ctr"/>
          <a:lstStyle/>
          <a:p>
            <a:pPr algn="ctr">
              <a:defRPr/>
            </a:pPr>
            <a:endParaRPr lang="en-US">
              <a:solidFill>
                <a:schemeClr val="lt1"/>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3" name="Group 8"/>
          <p:cNvGrpSpPr>
            <a:grpSpLocks/>
          </p:cNvGrpSpPr>
          <p:nvPr/>
        </p:nvGrpSpPr>
        <p:grpSpPr bwMode="auto">
          <a:xfrm>
            <a:off x="0" y="163513"/>
            <a:ext cx="3067050" cy="6694487"/>
            <a:chOff x="152400" y="164229"/>
            <a:chExt cx="3066986" cy="6693771"/>
          </a:xfrm>
        </p:grpSpPr>
        <p:pic>
          <p:nvPicPr>
            <p:cNvPr id="8202" name="Picture 5" descr="Screen Shot 2014-02-21 at 9.31.09 A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5244" y="164229"/>
              <a:ext cx="3019065" cy="117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6" descr="Screen Shot 2014-02-21 at 9.31.47 A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63147"/>
              <a:ext cx="3066986" cy="5594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Oval 7"/>
          <p:cNvSpPr>
            <a:spLocks noChangeArrowheads="1"/>
          </p:cNvSpPr>
          <p:nvPr/>
        </p:nvSpPr>
        <p:spPr bwMode="auto">
          <a:xfrm>
            <a:off x="76200" y="533400"/>
            <a:ext cx="2895600" cy="3124200"/>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B5E5E9">
                    <a:alpha val="0"/>
                  </a:srgbClr>
                </a:solidFill>
              </a14:hiddenFill>
            </a:ext>
          </a:extLst>
        </p:spPr>
        <p:txBody>
          <a:bodyPr anchor="ctr"/>
          <a:lstStyle/>
          <a:p>
            <a:pPr algn="ctr">
              <a:defRPr/>
            </a:pPr>
            <a:endParaRPr lang="en-US">
              <a:solidFill>
                <a:schemeClr val="lt1"/>
              </a:solidFill>
              <a:latin typeface="+mn-lt"/>
              <a:ea typeface="+mn-ea"/>
            </a:endParaRPr>
          </a:p>
        </p:txBody>
      </p:sp>
      <p:pic>
        <p:nvPicPr>
          <p:cNvPr id="8195" name="Picture 13" descr="Screen Shot 2014-02-21 at 9.43.50 A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70650" y="5643563"/>
            <a:ext cx="2673350"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14" descr="Screen Shot 2014-02-21 at 9.40.06 AM.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990600"/>
            <a:ext cx="2643188" cy="471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5" descr="Screen Shot 2014-02-21 at 9.39.38 AM.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61913"/>
            <a:ext cx="26431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2"/>
          <p:cNvSpPr>
            <a:spLocks noChangeArrowheads="1"/>
          </p:cNvSpPr>
          <p:nvPr/>
        </p:nvSpPr>
        <p:spPr bwMode="auto">
          <a:xfrm>
            <a:off x="6324600" y="304800"/>
            <a:ext cx="2895600" cy="6553200"/>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B5E5E9">
                    <a:alpha val="0"/>
                  </a:srgbClr>
                </a:solidFill>
              </a14:hiddenFill>
            </a:ext>
          </a:extLst>
        </p:spPr>
        <p:txBody>
          <a:bodyPr anchor="ctr"/>
          <a:lstStyle/>
          <a:p>
            <a:pPr algn="ctr">
              <a:defRPr/>
            </a:pPr>
            <a:endParaRPr lang="en-US">
              <a:solidFill>
                <a:schemeClr val="lt1"/>
              </a:solidFill>
              <a:latin typeface="+mn-lt"/>
              <a:ea typeface="+mn-ea"/>
            </a:endParaRPr>
          </a:p>
        </p:txBody>
      </p:sp>
      <p:pic>
        <p:nvPicPr>
          <p:cNvPr id="8199" name="Picture 16" descr="Screen Shot 2014-02-21 at 10.00.12 AM.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1206500"/>
            <a:ext cx="29718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8" descr="Screen Shot 2014-02-21 at 10.00.35 AM.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2362200"/>
            <a:ext cx="2971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Oval 19"/>
          <p:cNvSpPr>
            <a:spLocks noChangeArrowheads="1"/>
          </p:cNvSpPr>
          <p:nvPr/>
        </p:nvSpPr>
        <p:spPr bwMode="auto">
          <a:xfrm>
            <a:off x="3124200" y="3581400"/>
            <a:ext cx="2895600" cy="1752600"/>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B5E5E9">
                    <a:alpha val="0"/>
                  </a:srgbClr>
                </a:solidFill>
              </a14:hiddenFill>
            </a:ext>
          </a:extLst>
        </p:spPr>
        <p:txBody>
          <a:bodyPr anchor="ctr"/>
          <a:lstStyle/>
          <a:p>
            <a:pPr algn="ctr">
              <a:defRPr/>
            </a:pPr>
            <a:endParaRPr lang="en-US">
              <a:solidFill>
                <a:schemeClr val="lt1"/>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1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20"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802</TotalTime>
  <Words>259</Words>
  <Application>Microsoft Office PowerPoint</Application>
  <PresentationFormat>On-screen Show (4:3)</PresentationFormat>
  <Paragraphs>41</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ＭＳ Ｐゴシック</vt:lpstr>
      <vt:lpstr>Angles</vt:lpstr>
      <vt:lpstr>Integrated Mini-Projects: Connecting CTE &amp; the Next Generation Science Standards</vt:lpstr>
      <vt:lpstr>What is CTE?</vt:lpstr>
      <vt:lpstr>The 15 Industry Sectors</vt:lpstr>
      <vt:lpstr>Health Science and Medical Technology Industry Sector</vt:lpstr>
      <vt:lpstr>NGSS – Next Generation Science Standards</vt:lpstr>
      <vt:lpstr>Projects</vt:lpstr>
      <vt:lpstr>Molecules in My Food</vt:lpstr>
      <vt:lpstr>PowerPoint Presentation</vt:lpstr>
      <vt:lpstr>PowerPoint Presentation</vt:lpstr>
      <vt:lpstr>Water Purification</vt:lpstr>
      <vt:lpstr>PowerPoint Presentation</vt:lpstr>
      <vt:lpstr>PowerPoint Presentation</vt:lpstr>
      <vt:lpstr>Standard Review &amp; Create</vt:lpstr>
    </vt:vector>
  </TitlesOfParts>
  <Company>Long Beach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Mini-Projects: Connecting CTE &amp; the Next Generation Science Standards</dc:title>
  <dc:creator>KVMeade</dc:creator>
  <cp:lastModifiedBy>KELLY</cp:lastModifiedBy>
  <cp:revision>26</cp:revision>
  <cp:lastPrinted>2014-03-01T23:42:40Z</cp:lastPrinted>
  <dcterms:created xsi:type="dcterms:W3CDTF">2014-02-13T16:36:20Z</dcterms:created>
  <dcterms:modified xsi:type="dcterms:W3CDTF">2014-03-01T23:47:28Z</dcterms:modified>
</cp:coreProperties>
</file>